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645" r:id="rId2"/>
    <p:sldId id="3646" r:id="rId3"/>
    <p:sldId id="3623" r:id="rId4"/>
    <p:sldId id="3638" r:id="rId5"/>
    <p:sldId id="3637" r:id="rId6"/>
    <p:sldId id="3642" r:id="rId7"/>
    <p:sldId id="3639" r:id="rId8"/>
    <p:sldId id="3640" r:id="rId9"/>
    <p:sldId id="3648" r:id="rId10"/>
    <p:sldId id="3644" r:id="rId11"/>
    <p:sldId id="3643" r:id="rId12"/>
    <p:sldId id="364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IEN LAURENT" initials="VL" lastIdx="1" clrIdx="0">
    <p:extLst>
      <p:ext uri="{19B8F6BF-5375-455C-9EA6-DF929625EA0E}">
        <p15:presenceInfo xmlns:p15="http://schemas.microsoft.com/office/powerpoint/2012/main" userId="S-1-5-21-4100654559-430281245-1756809831-798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B85"/>
    <a:srgbClr val="234F77"/>
    <a:srgbClr val="FCA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7" autoAdjust="0"/>
    <p:restoredTop sz="94318" autoAdjust="0"/>
  </p:normalViewPr>
  <p:slideViewPr>
    <p:cSldViewPr snapToGrid="0">
      <p:cViewPr varScale="1">
        <p:scale>
          <a:sx n="77" d="100"/>
          <a:sy n="77" d="100"/>
        </p:scale>
        <p:origin x="7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37946715723783E-2"/>
          <c:y val="0.21992436287939057"/>
          <c:w val="0.93472650098425192"/>
          <c:h val="0.704869299703090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Snus</c:v>
                </c:pt>
              </c:strCache>
            </c:strRef>
          </c:tx>
          <c:spPr>
            <a:ln w="41275" cap="rnd">
              <a:solidFill>
                <a:srgbClr val="417B85"/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5.26</c:v>
                </c:pt>
                <c:pt idx="1">
                  <c:v>5.66</c:v>
                </c:pt>
                <c:pt idx="2">
                  <c:v>5.78</c:v>
                </c:pt>
                <c:pt idx="3">
                  <c:v>6.59</c:v>
                </c:pt>
                <c:pt idx="4">
                  <c:v>6.71</c:v>
                </c:pt>
                <c:pt idx="5">
                  <c:v>7.1</c:v>
                </c:pt>
                <c:pt idx="6">
                  <c:v>7.5</c:v>
                </c:pt>
                <c:pt idx="7">
                  <c:v>7.9</c:v>
                </c:pt>
                <c:pt idx="8">
                  <c:v>8.1</c:v>
                </c:pt>
                <c:pt idx="9">
                  <c:v>8.4600000000000009</c:v>
                </c:pt>
                <c:pt idx="10">
                  <c:v>8.98</c:v>
                </c:pt>
                <c:pt idx="11">
                  <c:v>9.3800000000000008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700-40D4-A9BD-4AC8038D52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FMC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8.32</c:v>
                </c:pt>
                <c:pt idx="1">
                  <c:v>7.92</c:v>
                </c:pt>
                <c:pt idx="2">
                  <c:v>7.63</c:v>
                </c:pt>
                <c:pt idx="3">
                  <c:v>7.7</c:v>
                </c:pt>
                <c:pt idx="4">
                  <c:v>7.42</c:v>
                </c:pt>
                <c:pt idx="5">
                  <c:v>7.36</c:v>
                </c:pt>
                <c:pt idx="6">
                  <c:v>7.14</c:v>
                </c:pt>
                <c:pt idx="7">
                  <c:v>6.5</c:v>
                </c:pt>
                <c:pt idx="8">
                  <c:v>6.2</c:v>
                </c:pt>
                <c:pt idx="9">
                  <c:v>6.04</c:v>
                </c:pt>
                <c:pt idx="10">
                  <c:v>5.6</c:v>
                </c:pt>
                <c:pt idx="11">
                  <c:v>5.31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700-40D4-A9BD-4AC8038D5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8723128"/>
        <c:axId val="518724768"/>
      </c:lineChart>
      <c:catAx>
        <c:axId val="51872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518724768"/>
        <c:crosses val="autoZero"/>
        <c:auto val="1"/>
        <c:lblAlgn val="ctr"/>
        <c:lblOffset val="100"/>
        <c:noMultiLvlLbl val="0"/>
      </c:catAx>
      <c:valAx>
        <c:axId val="518724768"/>
        <c:scaling>
          <c:orientation val="minMax"/>
          <c:min val="4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51872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1"/>
            </a:pPr>
            <a:r>
              <a:rPr lang="en-US" sz="1400" b="0" i="1"/>
              <a:t>NUMBER OF DEATHS RELATED TO TOBACCO USE, </a:t>
            </a:r>
          </a:p>
          <a:p>
            <a:pPr>
              <a:defRPr sz="1400" b="0" i="1"/>
            </a:pPr>
            <a:r>
              <a:rPr lang="en-US" sz="1400" b="0" i="1"/>
              <a:t> MEN PER 100 000* </a:t>
            </a:r>
          </a:p>
        </c:rich>
      </c:tx>
      <c:layout>
        <c:manualLayout>
          <c:xMode val="edge"/>
          <c:yMode val="edge"/>
          <c:x val="0.20440335058781986"/>
          <c:y val="5.09036332937277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89068453765622"/>
          <c:y val="0.22498971429413972"/>
          <c:w val="0.73755133771125125"/>
          <c:h val="0.51817216981466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BOTH GENDERS</c:v>
                </c:pt>
              </c:strCache>
            </c:strRef>
          </c:tx>
          <c:invertIfNegative val="0"/>
          <c:cat>
            <c:strRef>
              <c:f>Sheet1!$C$4:$C$18</c:f>
              <c:strCache>
                <c:ptCount val="15"/>
                <c:pt idx="0">
                  <c:v>Sweden</c:v>
                </c:pt>
                <c:pt idx="1">
                  <c:v>Iceland</c:v>
                </c:pt>
                <c:pt idx="2">
                  <c:v>Finland</c:v>
                </c:pt>
                <c:pt idx="3">
                  <c:v>Norway</c:v>
                </c:pt>
                <c:pt idx="4">
                  <c:v>Canada</c:v>
                </c:pt>
                <c:pt idx="5">
                  <c:v>Germany</c:v>
                </c:pt>
                <c:pt idx="6">
                  <c:v>USA</c:v>
                </c:pt>
                <c:pt idx="7">
                  <c:v>France</c:v>
                </c:pt>
                <c:pt idx="8">
                  <c:v>United Kingdom</c:v>
                </c:pt>
                <c:pt idx="9">
                  <c:v>Netherlands</c:v>
                </c:pt>
                <c:pt idx="10">
                  <c:v>Denmark</c:v>
                </c:pt>
                <c:pt idx="11">
                  <c:v>Belgium</c:v>
                </c:pt>
                <c:pt idx="12">
                  <c:v>Lithuania</c:v>
                </c:pt>
                <c:pt idx="13">
                  <c:v>Estonia</c:v>
                </c:pt>
                <c:pt idx="14">
                  <c:v>Latvia</c:v>
                </c:pt>
              </c:strCache>
            </c:strRef>
          </c:cat>
          <c:val>
            <c:numRef>
              <c:f>Sheet1!$D$4:$D$18</c:f>
            </c:numRef>
          </c:val>
          <c:extLst>
            <c:ext xmlns:c16="http://schemas.microsoft.com/office/drawing/2014/chart" uri="{C3380CC4-5D6E-409C-BE32-E72D297353CC}">
              <c16:uniqueId val="{00000000-14B4-4D84-A992-E81F453B7DE9}"/>
            </c:ext>
          </c:extLst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NUMBER OF DEATHS RELATED TO TOBACCO USE, WHO 2012, MEN PER 100 000* 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17B85"/>
              </a:solidFill>
            </c:spPr>
            <c:extLst>
              <c:ext xmlns:c16="http://schemas.microsoft.com/office/drawing/2014/chart" uri="{C3380CC4-5D6E-409C-BE32-E72D297353CC}">
                <c16:uniqueId val="{00000002-14B4-4D84-A992-E81F453B7DE9}"/>
              </c:ext>
            </c:extLst>
          </c:dPt>
          <c:cat>
            <c:strRef>
              <c:f>Sheet1!$C$4:$C$18</c:f>
              <c:strCache>
                <c:ptCount val="15"/>
                <c:pt idx="0">
                  <c:v>Sweden</c:v>
                </c:pt>
                <c:pt idx="1">
                  <c:v>Iceland</c:v>
                </c:pt>
                <c:pt idx="2">
                  <c:v>Finland</c:v>
                </c:pt>
                <c:pt idx="3">
                  <c:v>Norway</c:v>
                </c:pt>
                <c:pt idx="4">
                  <c:v>Canada</c:v>
                </c:pt>
                <c:pt idx="5">
                  <c:v>Germany</c:v>
                </c:pt>
                <c:pt idx="6">
                  <c:v>USA</c:v>
                </c:pt>
                <c:pt idx="7">
                  <c:v>France</c:v>
                </c:pt>
                <c:pt idx="8">
                  <c:v>United Kingdom</c:v>
                </c:pt>
                <c:pt idx="9">
                  <c:v>Netherlands</c:v>
                </c:pt>
                <c:pt idx="10">
                  <c:v>Denmark</c:v>
                </c:pt>
                <c:pt idx="11">
                  <c:v>Belgium</c:v>
                </c:pt>
                <c:pt idx="12">
                  <c:v>Lithuania</c:v>
                </c:pt>
                <c:pt idx="13">
                  <c:v>Estonia</c:v>
                </c:pt>
                <c:pt idx="14">
                  <c:v>Latvia</c:v>
                </c:pt>
              </c:strCache>
            </c:strRef>
          </c:cat>
          <c:val>
            <c:numRef>
              <c:f>Sheet1!$E$4:$E$18</c:f>
              <c:numCache>
                <c:formatCode>General</c:formatCode>
                <c:ptCount val="15"/>
                <c:pt idx="0">
                  <c:v>152</c:v>
                </c:pt>
                <c:pt idx="1">
                  <c:v>184</c:v>
                </c:pt>
                <c:pt idx="2">
                  <c:v>237</c:v>
                </c:pt>
                <c:pt idx="3">
                  <c:v>245</c:v>
                </c:pt>
                <c:pt idx="4">
                  <c:v>263</c:v>
                </c:pt>
                <c:pt idx="5">
                  <c:v>301</c:v>
                </c:pt>
                <c:pt idx="6">
                  <c:v>320</c:v>
                </c:pt>
                <c:pt idx="7">
                  <c:v>330</c:v>
                </c:pt>
                <c:pt idx="8">
                  <c:v>345</c:v>
                </c:pt>
                <c:pt idx="9">
                  <c:v>360</c:v>
                </c:pt>
                <c:pt idx="10">
                  <c:v>368</c:v>
                </c:pt>
                <c:pt idx="11">
                  <c:v>490</c:v>
                </c:pt>
                <c:pt idx="12">
                  <c:v>573</c:v>
                </c:pt>
                <c:pt idx="13">
                  <c:v>636</c:v>
                </c:pt>
                <c:pt idx="14">
                  <c:v>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B4-4D84-A992-E81F453B7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709312"/>
        <c:axId val="337715200"/>
      </c:barChart>
      <c:catAx>
        <c:axId val="33770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hu-HU"/>
          </a:p>
        </c:txPr>
        <c:crossAx val="337715200"/>
        <c:crosses val="autoZero"/>
        <c:auto val="1"/>
        <c:lblAlgn val="ctr"/>
        <c:lblOffset val="100"/>
        <c:noMultiLvlLbl val="0"/>
      </c:catAx>
      <c:valAx>
        <c:axId val="337715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hu-HU"/>
          </a:p>
        </c:txPr>
        <c:crossAx val="33770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2060"/>
          </a:solidFill>
          <a:latin typeface="Century Gothic" panose="020B0502020202020204" pitchFamily="34" charset="0"/>
        </a:defRPr>
      </a:pPr>
      <a:endParaRPr lang="hu-H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5B2C2-24ED-4C39-BE6D-435023E45341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8B575-4CC0-4115-8176-71E5A50D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8B575-4CC0-4115-8176-71E5A50DFA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7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F5FFB-9299-4088-BE6B-92C96FD2A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9633E0-1D04-4294-8ECF-F1EABD107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1EB5DE-8917-4D07-B804-50E9CAE6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8749-6978-4A21-96EF-EEB7E067A5E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07878C-86B1-4379-BD06-38196280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303F51-AA5D-4352-A640-60BB49A1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4B3-F31A-4553-A7C6-91148BFC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8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6D771-A23B-4791-9D74-1FDE4160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64E1D6-DC35-49C2-9403-F195104B5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736298-3E90-43BB-8D1E-5A7B0D9B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8749-6978-4A21-96EF-EEB7E067A5E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A0760F-30B0-4565-A3F0-6251104C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BF7917-9E45-411E-8C80-721FF73E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4B3-F31A-4553-A7C6-91148BFC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48D790C-89DB-4A16-8637-0546765CF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C8A6B9-D43F-426A-B627-331197C27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B68363-FC3D-4C3E-9549-3CFE194D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8749-6978-4A21-96EF-EEB7E067A5E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B5B1EE-6F72-4426-A151-1C28D1FD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617DD-FC92-462E-931B-CE5C5452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4B3-F31A-4553-A7C6-91148BFC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33D2C8-D9E9-4F32-890D-C2BD7DB7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2" y="1365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6D44F7-35A8-432B-91CC-982A4630B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55B842-C21D-44A8-9736-1F96FD2B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8749-6978-4A21-96EF-EEB7E067A5E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E1AD4B-2E2F-4982-A583-4D01BCB6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4A6EC5-BB74-40DD-8AC5-868543B7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4B3-F31A-4553-A7C6-91148BFCC29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6">
            <a:extLst>
              <a:ext uri="{FF2B5EF4-FFF2-40B4-BE49-F238E27FC236}">
                <a16:creationId xmlns:a16="http://schemas.microsoft.com/office/drawing/2014/main" id="{54C7A522-D16D-4958-8E64-C127027AAA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91" b="76715" l="39257" r="57997">
                        <a14:foregroundMark x1="49111" y1="22329" x2="49111" y2="22329"/>
                        <a14:foregroundMark x1="54927" y1="22329" x2="54927" y2="22329"/>
                        <a14:foregroundMark x1="57189" y1="22807" x2="42488" y2="21850"/>
                        <a14:foregroundMark x1="55897" y1="33333" x2="46527" y2="38596"/>
                        <a14:foregroundMark x1="46527" y1="38596" x2="46527" y2="38596"/>
                        <a14:foregroundMark x1="55574" y1="51994" x2="44426" y2="51196"/>
                        <a14:foregroundMark x1="52666" y1="70813" x2="41680" y2="70813"/>
                        <a14:foregroundMark x1="57835" y1="76715" x2="57835" y2="76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009" t="18320" r="39535" b="21349"/>
          <a:stretch/>
        </p:blipFill>
        <p:spPr>
          <a:xfrm rot="16200000">
            <a:off x="11232151" y="5898721"/>
            <a:ext cx="467907" cy="12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0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2BEA9-1536-4B2E-9C43-F4DCEFE6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E4D5EF-C02C-4804-87E2-AC3E56A22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0941DC-DA77-4979-A1E3-D72A0C8F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8749-6978-4A21-96EF-EEB7E067A5E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4084D0-AFDF-49E6-B0A0-9D82B4D0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A57020-D43B-463D-B0CD-9D80C3AC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4B3-F31A-4553-A7C6-91148BFC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7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DE90E-E063-44F0-88BA-8F9D6A4E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FCB0-6E63-467B-B739-2FB6B90EB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79E316-E8C1-4D49-9156-F2E472A69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AB06E7-D372-48EB-8BD6-A257CD51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8749-6978-4A21-96EF-EEB7E067A5E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7B168C-0976-4847-A3D8-716B2056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7A2254-C736-443B-8B04-A52A7568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4B3-F31A-4553-A7C6-91148BFC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6296A-3655-4FA7-B837-C4155697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378228-F447-439C-8C93-01BCEB388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717C23-8F65-405C-89FD-76E392A7C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BF72C6-4FD9-4307-A7DB-4BF56EDD0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A3A1E6-E6B4-4D2B-BF3B-5109CFBE4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9E38B9-9C51-43BB-ABC4-BD6A2D2D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8749-6978-4A21-96EF-EEB7E067A5E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735C1A-BE0E-4B03-BDCF-EE7761A41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589972-2D52-4B9E-AD68-A19A8ED1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4B3-F31A-4553-A7C6-91148BFC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4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F6CABD-BB72-451A-A780-1B0EBBCA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E42EC6-03BD-4C46-9E81-FA4C05469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8749-6978-4A21-96EF-EEB7E067A5E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4F6086-5AB5-45C1-8DA0-57792147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93D150-3B97-4C98-BE2C-FC56E3EB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4B3-F31A-4553-A7C6-91148BFC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6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5191D3-5794-4A87-B65C-504E3829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8749-6978-4A21-96EF-EEB7E067A5E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E66CF3-FA08-46AE-A0FF-80ACE92F5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5C91BF-35F6-4AC4-B1CC-91317F9F7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4B3-F31A-4553-A7C6-91148BFC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90981-ECCE-4603-9283-E4309E4E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067E87-A88C-487E-B954-E87F3DAD3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0CCBD9-278E-48B7-A6C8-C5E48813F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1A7C55-3DCC-416E-8C6B-6CA1BDB5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8749-6978-4A21-96EF-EEB7E067A5E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A6DF2D-BCA3-4A50-AE19-30E8595C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43478D-7046-4C2C-9357-2D093D5A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4B3-F31A-4553-A7C6-91148BFC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7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C88B2-BF9B-484F-B534-B89BBBDE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B49D6A-5B19-419B-84A3-C7524544D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8B9CBD-1269-476A-89F0-EDDFBDB2F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B0B67C-409D-4A8D-8736-0B933482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8749-6978-4A21-96EF-EEB7E067A5E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BEC1A6-9DD8-4015-BB3E-A3F5F3E7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23FC05-D2BE-4423-87E9-A584A73E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4B3-F31A-4553-A7C6-91148BFC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6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E36590-F8D2-4657-B0A6-11E43A5BB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948AC5-A90D-4324-9F79-00793F9ED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69F445-47CB-437E-B6AE-417136AA1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68749-6978-4A21-96EF-EEB7E067A5E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9CD1E1-24FF-4001-A1AF-67D607760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1CEB7F-808C-4F2E-9C2E-5BD8F24A3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04B3-F31A-4553-A7C6-91148BFCC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DB8D26-12FA-5F42-AA54-5005DEE2F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637" y="4631531"/>
            <a:ext cx="6219825" cy="1309688"/>
          </a:xfrm>
        </p:spPr>
        <p:txBody>
          <a:bodyPr>
            <a:normAutofit/>
          </a:bodyPr>
          <a:lstStyle/>
          <a:p>
            <a:pPr algn="r"/>
            <a:r>
              <a:rPr lang="hu-HU" sz="2400" i="1" dirty="0">
                <a:solidFill>
                  <a:srgbClr val="417B85"/>
                </a:solidFill>
                <a:latin typeface="Century Gothic" panose="020B0502020202020204" pitchFamily="34" charset="0"/>
                <a:cs typeface="Kohinoor Bangla" panose="02000000000000000000" pitchFamily="2" charset="0"/>
              </a:rPr>
              <a:t>Orosz Zoltán</a:t>
            </a:r>
            <a:br>
              <a:rPr lang="hu-HU" sz="2400" i="1" dirty="0">
                <a:solidFill>
                  <a:srgbClr val="417B85"/>
                </a:solidFill>
                <a:latin typeface="Century Gothic" panose="020B0502020202020204" pitchFamily="34" charset="0"/>
                <a:cs typeface="Kohinoor Bangla" panose="02000000000000000000" pitchFamily="2" charset="0"/>
              </a:rPr>
            </a:br>
            <a:r>
              <a:rPr lang="hu-HU" sz="2400" i="1" dirty="0">
                <a:solidFill>
                  <a:srgbClr val="417B85"/>
                </a:solidFill>
                <a:latin typeface="Century Gothic" panose="020B0502020202020204" pitchFamily="34" charset="0"/>
                <a:cs typeface="Kohinoor Bangla" panose="02000000000000000000" pitchFamily="2" charset="0"/>
              </a:rPr>
              <a:t>BAT Pécsi Dohánygyár Kft. </a:t>
            </a:r>
          </a:p>
        </p:txBody>
      </p:sp>
      <p:pic>
        <p:nvPicPr>
          <p:cNvPr id="5" name="Kép 4" descr="A képen személy, ülő, asztal, férfi látható&#10;&#10;Automatikusan generált leírás">
            <a:extLst>
              <a:ext uri="{FF2B5EF4-FFF2-40B4-BE49-F238E27FC236}">
                <a16:creationId xmlns:a16="http://schemas.microsoft.com/office/drawing/2014/main" id="{1D10EED3-1284-0A43-B2E9-08BF12861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12" y="1571625"/>
            <a:ext cx="3132138" cy="3132138"/>
          </a:xfrm>
          <a:prstGeom prst="ellipse">
            <a:avLst/>
          </a:prstGeom>
        </p:spPr>
      </p:pic>
      <p:sp>
        <p:nvSpPr>
          <p:cNvPr id="15" name="Cím 1">
            <a:extLst>
              <a:ext uri="{FF2B5EF4-FFF2-40B4-BE49-F238E27FC236}">
                <a16:creationId xmlns:a16="http://schemas.microsoft.com/office/drawing/2014/main" id="{BF76E58D-5EF9-5740-8B1B-2DB2CA23514D}"/>
              </a:ext>
            </a:extLst>
          </p:cNvPr>
          <p:cNvSpPr txBox="1">
            <a:spLocks/>
          </p:cNvSpPr>
          <p:nvPr/>
        </p:nvSpPr>
        <p:spPr>
          <a:xfrm>
            <a:off x="433387" y="1959767"/>
            <a:ext cx="7653338" cy="19296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hu-H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Kohinoor Bangla" panose="02000000000000000000" pitchFamily="2" charset="0"/>
              </a:rPr>
              <a:t>BEVEZETÉS A SZÁJON ÁT FOGYASZTOTT NIKOTIN TERMÉKEK KATEGÓRIÁJÁBA</a:t>
            </a:r>
          </a:p>
        </p:txBody>
      </p:sp>
    </p:spTree>
    <p:extLst>
      <p:ext uri="{BB962C8B-B14F-4D97-AF65-F5344CB8AC3E}">
        <p14:creationId xmlns:p14="http://schemas.microsoft.com/office/powerpoint/2010/main" val="13264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62ED32FF-F677-8847-8AB2-8461EA98013C}"/>
              </a:ext>
            </a:extLst>
          </p:cNvPr>
          <p:cNvSpPr/>
          <p:nvPr/>
        </p:nvSpPr>
        <p:spPr>
          <a:xfrm>
            <a:off x="0" y="300038"/>
            <a:ext cx="12192000" cy="9286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DCF07-8B55-4C51-9A46-1A0302001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30" y="1533465"/>
            <a:ext cx="5074507" cy="4787609"/>
          </a:xfrm>
          <a:prstGeom prst="ellipse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9B891A43-25BF-41B3-A442-194F3A3A77A6}"/>
              </a:ext>
            </a:extLst>
          </p:cNvPr>
          <p:cNvSpPr txBox="1">
            <a:spLocks/>
          </p:cNvSpPr>
          <p:nvPr/>
        </p:nvSpPr>
        <p:spPr>
          <a:xfrm>
            <a:off x="1281980" y="300038"/>
            <a:ext cx="9628039" cy="73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MADE IN HUNGARY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195CB-E0B1-47CD-840D-FAE53D327A57}"/>
              </a:ext>
            </a:extLst>
          </p:cNvPr>
          <p:cNvSpPr txBox="1"/>
          <p:nvPr/>
        </p:nvSpPr>
        <p:spPr>
          <a:xfrm>
            <a:off x="5481637" y="1533465"/>
            <a:ext cx="65861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2019 SZEPTEMBER: A BAT PÉCSI GYÁRÁBAN MEGKEZDŐDIK A TERMELÉS – </a:t>
            </a:r>
            <a:r>
              <a:rPr lang="hu-HU" sz="2000" b="1" dirty="0">
                <a:solidFill>
                  <a:srgbClr val="417B85"/>
                </a:solidFill>
                <a:latin typeface="Century Gothic" panose="020B0502020202020204" pitchFamily="34" charset="0"/>
              </a:rPr>
              <a:t>CSAK EXPORTRA</a:t>
            </a:r>
          </a:p>
          <a:p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LEGNAGYOBB EXPORT PIACOK: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SKANDINÁV ORSZÁGOK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CSEHORSZÁG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NÉMETORSZÁG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SVÁJC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SZLOVÁKIA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AUSZTRIA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UKRAJNA</a:t>
            </a:r>
          </a:p>
          <a:p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BAT EZT A TERMÉKCSOPORTOT MAGYARORSZÁGON NEM FORGALMAZZA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F3EF372-E111-3941-990B-8FA4412F6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76" b="24791"/>
          <a:stretch/>
        </p:blipFill>
        <p:spPr>
          <a:xfrm>
            <a:off x="10215232" y="300037"/>
            <a:ext cx="1389574" cy="9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3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8E0BE7-BE2A-44FE-8555-A27592E3FD20}"/>
              </a:ext>
            </a:extLst>
          </p:cNvPr>
          <p:cNvSpPr txBox="1"/>
          <p:nvPr/>
        </p:nvSpPr>
        <p:spPr>
          <a:xfrm>
            <a:off x="695320" y="1364893"/>
            <a:ext cx="11204531" cy="5493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417B85"/>
              </a:buClr>
              <a:buAutoNum type="arabicPeriod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SKANDINÁV ORSZÁGOKBAN VÁLT EREDETILEG NÉPSZERŰVÉ </a:t>
            </a:r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(KEDVEZŐ EGÉSZSÉGÜGYI ADATOK)</a:t>
            </a:r>
          </a:p>
          <a:p>
            <a:pPr marL="457200" indent="-457200">
              <a:lnSpc>
                <a:spcPct val="200000"/>
              </a:lnSpc>
              <a:buClr>
                <a:srgbClr val="417B85"/>
              </a:buClr>
              <a:buAutoNum type="arabicPeriod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SNUS </a:t>
            </a:r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CSAK A SKANDINÁV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ORSZÁGOKBAN ENGEDÉLYEZETT</a:t>
            </a:r>
          </a:p>
          <a:p>
            <a:pPr marL="457200" indent="-457200">
              <a:lnSpc>
                <a:spcPct val="200000"/>
              </a:lnSpc>
              <a:buClr>
                <a:srgbClr val="417B85"/>
              </a:buClr>
              <a:buAutoNum type="arabicPeriod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AZ ÚN. MODERN WHITE AZ </a:t>
            </a:r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EU TÖBB ORSZÁGÁBAN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EGYRE NÉPSZERŰBB</a:t>
            </a:r>
          </a:p>
          <a:p>
            <a:pPr marL="457200" indent="-457200">
              <a:lnSpc>
                <a:spcPct val="200000"/>
              </a:lnSpc>
              <a:buClr>
                <a:srgbClr val="417B85"/>
              </a:buClr>
              <a:buAutoNum type="arabicPeriod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LEGMODERNEBB VÁLTOZATOKBAN CSAK NIKOTIN VAN, </a:t>
            </a:r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DOHÁNY EGYÁLTALÁN NINCS</a:t>
            </a:r>
          </a:p>
          <a:p>
            <a:pPr marL="457200" indent="-457200">
              <a:lnSpc>
                <a:spcPct val="200000"/>
              </a:lnSpc>
              <a:buClr>
                <a:srgbClr val="417B85"/>
              </a:buClr>
              <a:buAutoNum type="arabicPeriod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SÓS, ÉDES ÉS HIBRID ÍZ PROFIL</a:t>
            </a:r>
          </a:p>
          <a:p>
            <a:pPr marL="457200" indent="-457200">
              <a:lnSpc>
                <a:spcPct val="200000"/>
              </a:lnSpc>
              <a:buClr>
                <a:srgbClr val="417B85"/>
              </a:buClr>
              <a:buAutoNum type="arabicPeriod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4, 6, 10, 16 ÉS 20 MG PER TASAK NIKOTINTARTALOM – </a:t>
            </a:r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ELSŐ HASZNÁLATRA 4 MG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(MAX 6MG)</a:t>
            </a:r>
          </a:p>
          <a:p>
            <a:pPr marL="457200" indent="-457200">
              <a:lnSpc>
                <a:spcPct val="200000"/>
              </a:lnSpc>
              <a:buClr>
                <a:srgbClr val="417B85"/>
              </a:buClr>
              <a:buAutoNum type="arabicPeriod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DOBOZ A MODERN VERZIÓBAN ALKALMAS A </a:t>
            </a:r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HASZNÁLT TASAKOK IDEIGLENES TÁROLÁSÁRA</a:t>
            </a:r>
          </a:p>
          <a:p>
            <a:pPr marL="457200" indent="-457200">
              <a:lnSpc>
                <a:spcPct val="200000"/>
              </a:lnSpc>
              <a:buClr>
                <a:srgbClr val="417B85"/>
              </a:buClr>
              <a:buAutoNum type="arabicPeriod"/>
            </a:pP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BAT </a:t>
            </a:r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PÉCSEN GYÁRTÓBÁZIST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ÉPÍTETT</a:t>
            </a:r>
            <a:endParaRPr lang="hu-H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417B85"/>
              </a:buClr>
              <a:buFontTx/>
              <a:buChar char="-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Obraz 3">
            <a:extLst>
              <a:ext uri="{FF2B5EF4-FFF2-40B4-BE49-F238E27FC236}">
                <a16:creationId xmlns:a16="http://schemas.microsoft.com/office/drawing/2014/main" id="{401F8947-C494-7642-AB76-CA5F6FEAF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940" y="2028826"/>
            <a:ext cx="1701626" cy="15287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9781B30-4107-B14C-B861-2B66F7AC9235}"/>
              </a:ext>
            </a:extLst>
          </p:cNvPr>
          <p:cNvSpPr/>
          <p:nvPr/>
        </p:nvSpPr>
        <p:spPr>
          <a:xfrm>
            <a:off x="0" y="300038"/>
            <a:ext cx="12192000" cy="9286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FA9D5EF-2CBA-4BA5-8155-266447518E5D}"/>
              </a:ext>
            </a:extLst>
          </p:cNvPr>
          <p:cNvSpPr txBox="1">
            <a:spLocks/>
          </p:cNvSpPr>
          <p:nvPr/>
        </p:nvSpPr>
        <p:spPr>
          <a:xfrm>
            <a:off x="1483567" y="300038"/>
            <a:ext cx="9628039" cy="73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ÖSSZEFOGLALÁS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0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>
            <a:extLst>
              <a:ext uri="{FF2B5EF4-FFF2-40B4-BE49-F238E27FC236}">
                <a16:creationId xmlns:a16="http://schemas.microsoft.com/office/drawing/2014/main" id="{BF76E58D-5EF9-5740-8B1B-2DB2CA23514D}"/>
              </a:ext>
            </a:extLst>
          </p:cNvPr>
          <p:cNvSpPr txBox="1">
            <a:spLocks/>
          </p:cNvSpPr>
          <p:nvPr/>
        </p:nvSpPr>
        <p:spPr>
          <a:xfrm>
            <a:off x="2269331" y="1845467"/>
            <a:ext cx="7653338" cy="19296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Kohinoor Bangla" panose="02000000000000000000" pitchFamily="2" charset="0"/>
              </a:rPr>
              <a:t>KÖSZÖNÖM A FIGYELMET!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Kohinoor Bangl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9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B482CE01-D0B2-A840-8F06-65D9DB7A76C2}"/>
              </a:ext>
            </a:extLst>
          </p:cNvPr>
          <p:cNvSpPr/>
          <p:nvPr/>
        </p:nvSpPr>
        <p:spPr>
          <a:xfrm>
            <a:off x="0" y="300038"/>
            <a:ext cx="12192000" cy="9286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C3F766A-9F95-49FB-B97C-A866BB69A1B7}"/>
              </a:ext>
            </a:extLst>
          </p:cNvPr>
          <p:cNvSpPr txBox="1">
            <a:spLocks/>
          </p:cNvSpPr>
          <p:nvPr/>
        </p:nvSpPr>
        <p:spPr>
          <a:xfrm>
            <a:off x="1583579" y="300038"/>
            <a:ext cx="9628039" cy="73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AZ ELŐADÁS CÉLJA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Obraz 3">
            <a:extLst>
              <a:ext uri="{FF2B5EF4-FFF2-40B4-BE49-F238E27FC236}">
                <a16:creationId xmlns:a16="http://schemas.microsoft.com/office/drawing/2014/main" id="{5AD067F3-F533-4BDD-B7C7-6CFBF0A3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33" y="1464870"/>
            <a:ext cx="4149413" cy="3727885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53DE9255-E705-46C6-BEC3-8C7CD6410C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23" t="19680" r="15005" b="16165"/>
          <a:stretch/>
        </p:blipFill>
        <p:spPr>
          <a:xfrm>
            <a:off x="1583579" y="5450301"/>
            <a:ext cx="1730597" cy="9007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6E16CA-7F80-4D4D-BA22-F752BE0094D5}"/>
              </a:ext>
            </a:extLst>
          </p:cNvPr>
          <p:cNvSpPr txBox="1"/>
          <p:nvPr/>
        </p:nvSpPr>
        <p:spPr>
          <a:xfrm>
            <a:off x="4729163" y="1945718"/>
            <a:ext cx="70506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RÖVID ÁTTEKINTÉST ADNI A NEMZETI DOHÁNYBOLTOK KONCESSZIÓTULAJDONOSAINAK ÉS ALKALMAZOTTAINAK</a:t>
            </a:r>
            <a:endParaRPr lang="hu-HU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hu-HU" sz="2400" b="1" dirty="0">
                <a:solidFill>
                  <a:srgbClr val="417B85"/>
                </a:solidFill>
                <a:latin typeface="Century Gothic" panose="020B0502020202020204" pitchFamily="34" charset="0"/>
              </a:rPr>
              <a:t>A SZÁJON ÁT FOGYASZTOTT NIKOTIN TERMÉKEK KATEGÓRIÁJÁRÓL</a:t>
            </a:r>
          </a:p>
          <a:p>
            <a:pPr algn="ctr"/>
            <a:endParaRPr lang="hu-HU" sz="2400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hu-HU" sz="2400" b="1" dirty="0">
                <a:solidFill>
                  <a:srgbClr val="417B85"/>
                </a:solidFill>
                <a:latin typeface="Century Gothic" panose="020B0502020202020204" pitchFamily="34" charset="0"/>
              </a:rPr>
              <a:t>A KATEGÓRIA FŐBB TERMÉKCSOPORTJAIRÓL</a:t>
            </a:r>
          </a:p>
          <a:p>
            <a:pPr marL="285750" indent="-285750" algn="ctr">
              <a:buFontTx/>
              <a:buChar char="-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8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D1596E59-8A93-5048-885B-B0A1603AA04F}"/>
              </a:ext>
            </a:extLst>
          </p:cNvPr>
          <p:cNvSpPr/>
          <p:nvPr/>
        </p:nvSpPr>
        <p:spPr>
          <a:xfrm>
            <a:off x="0" y="300038"/>
            <a:ext cx="12192000" cy="9286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EC22DA-79A3-47E0-8BBD-90484E4FF35D}"/>
              </a:ext>
            </a:extLst>
          </p:cNvPr>
          <p:cNvSpPr txBox="1">
            <a:spLocks/>
          </p:cNvSpPr>
          <p:nvPr/>
        </p:nvSpPr>
        <p:spPr>
          <a:xfrm>
            <a:off x="742201" y="553331"/>
            <a:ext cx="10707597" cy="73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SZÁJON ÁT FOGYASZTOTT NIKOTINTERMÉKEK SVÉDORSZÁGBAN VÁLTAK ELŐSZÖR NÉPSZERŰVÉ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8D109F27-0B52-46E6-9665-950AAE650D30}"/>
              </a:ext>
            </a:extLst>
          </p:cNvPr>
          <p:cNvSpPr txBox="1"/>
          <p:nvPr/>
        </p:nvSpPr>
        <p:spPr>
          <a:xfrm>
            <a:off x="3884563" y="3150735"/>
            <a:ext cx="954088" cy="24622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0" cap="none" spc="0" normalizeH="0" baseline="0" noProof="0" dirty="0">
                <a:ln>
                  <a:noFill/>
                </a:ln>
                <a:solidFill>
                  <a:srgbClr val="417B85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SNUS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17B85"/>
              </a:solidFill>
              <a:effectLst/>
              <a:uLnTx/>
              <a:uFillTx/>
              <a:latin typeface="Century Gothic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EBE6E55-EF6C-4C25-9509-B8359CCE4319}"/>
              </a:ext>
            </a:extLst>
          </p:cNvPr>
          <p:cNvSpPr txBox="1"/>
          <p:nvPr/>
        </p:nvSpPr>
        <p:spPr>
          <a:xfrm>
            <a:off x="3884563" y="4909514"/>
            <a:ext cx="10851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CIGARETTA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6DD325-BA40-42B3-AB75-D69061B7E498}"/>
              </a:ext>
            </a:extLst>
          </p:cNvPr>
          <p:cNvGrpSpPr/>
          <p:nvPr/>
        </p:nvGrpSpPr>
        <p:grpSpPr>
          <a:xfrm>
            <a:off x="374391" y="1885904"/>
            <a:ext cx="5707321" cy="4138973"/>
            <a:chOff x="1494183" y="16179"/>
            <a:chExt cx="5707321" cy="4138973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8FEBEE5F-589F-4C98-B382-75A537A09D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47015675"/>
                </p:ext>
              </p:extLst>
            </p:nvPr>
          </p:nvGraphicFramePr>
          <p:xfrm>
            <a:off x="1494183" y="16179"/>
            <a:ext cx="5509768" cy="41389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B7408F-93D3-4C6D-86FE-A96ADBD1F8A0}"/>
                </a:ext>
              </a:extLst>
            </p:cNvPr>
            <p:cNvSpPr/>
            <p:nvPr/>
          </p:nvSpPr>
          <p:spPr>
            <a:xfrm>
              <a:off x="6116399" y="828988"/>
              <a:ext cx="1085105" cy="3273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B8160E3-0FF3-4BB5-8327-88A0FB0719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791163"/>
              </p:ext>
            </p:extLst>
          </p:nvPr>
        </p:nvGraphicFramePr>
        <p:xfrm>
          <a:off x="4679292" y="1585508"/>
          <a:ext cx="7339061" cy="557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6149489-5986-4FEA-864F-41F29B55F050}"/>
              </a:ext>
            </a:extLst>
          </p:cNvPr>
          <p:cNvSpPr txBox="1"/>
          <p:nvPr/>
        </p:nvSpPr>
        <p:spPr>
          <a:xfrm>
            <a:off x="5909807" y="1633872"/>
            <a:ext cx="586731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b="1" i="1" dirty="0">
                <a:solidFill>
                  <a:srgbClr val="417B85"/>
                </a:solidFill>
                <a:latin typeface="Century Gothic" panose="020B0502020202020204" pitchFamily="34" charset="0"/>
              </a:rPr>
              <a:t>DOHÁNYTERMÉKEKKEL KAPCSOLATOS HALÁLESETEK</a:t>
            </a:r>
            <a:r>
              <a:rPr lang="hu-HU" i="1" dirty="0">
                <a:solidFill>
                  <a:srgbClr val="417B85"/>
                </a:solidFill>
                <a:latin typeface="Century Gothic" panose="020B0502020202020204" pitchFamily="34" charset="0"/>
              </a:rPr>
              <a:t>,</a:t>
            </a:r>
          </a:p>
          <a:p>
            <a:pPr algn="ctr"/>
            <a:r>
              <a:rPr lang="hu-HU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FŐ PER 100 000 (WHO, 2012)</a:t>
            </a:r>
          </a:p>
          <a:p>
            <a:pPr algn="ctr"/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354E0-B314-4D95-863E-180E155DAFF6}"/>
              </a:ext>
            </a:extLst>
          </p:cNvPr>
          <p:cNvSpPr txBox="1"/>
          <p:nvPr/>
        </p:nvSpPr>
        <p:spPr>
          <a:xfrm>
            <a:off x="374391" y="1633873"/>
            <a:ext cx="51700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b="1" i="1" dirty="0">
                <a:solidFill>
                  <a:srgbClr val="417B85"/>
                </a:solidFill>
                <a:latin typeface="Century Gothic" panose="020B0502020202020204" pitchFamily="34" charset="0"/>
              </a:rPr>
              <a:t>ÉRTÉKESÍTÉSI MENNYISÉGEK SVÉDORSZÁGBAN</a:t>
            </a:r>
          </a:p>
          <a:p>
            <a:pPr algn="ctr"/>
            <a:r>
              <a:rPr lang="hu-HU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(CIGARETTA VS. SNUS, MRD DARAB)</a:t>
            </a: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213C6-0F3D-4ECE-B2B9-7125FDE85E65}"/>
              </a:ext>
            </a:extLst>
          </p:cNvPr>
          <p:cNvSpPr txBox="1"/>
          <p:nvPr/>
        </p:nvSpPr>
        <p:spPr>
          <a:xfrm>
            <a:off x="9425803" y="19114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BCA026C-2309-8248-8DA4-0D4D5CABC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40" t="16473" r="16450" b="24878"/>
          <a:stretch/>
        </p:blipFill>
        <p:spPr>
          <a:xfrm>
            <a:off x="10598224" y="300038"/>
            <a:ext cx="1400010" cy="9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1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5E24B4C3-F23F-FB45-A0E5-D26BF4AF122C}"/>
              </a:ext>
            </a:extLst>
          </p:cNvPr>
          <p:cNvSpPr/>
          <p:nvPr/>
        </p:nvSpPr>
        <p:spPr>
          <a:xfrm>
            <a:off x="0" y="300038"/>
            <a:ext cx="12192000" cy="9286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3E4FC70D-FBDC-44C4-984C-1E3140D4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65" y="1800225"/>
            <a:ext cx="9408975" cy="30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E8AEC80-864C-4D68-97E7-5A8C3440ECFF}"/>
              </a:ext>
            </a:extLst>
          </p:cNvPr>
          <p:cNvSpPr txBox="1">
            <a:spLocks/>
          </p:cNvSpPr>
          <p:nvPr/>
        </p:nvSpPr>
        <p:spPr>
          <a:xfrm>
            <a:off x="1490748" y="352094"/>
            <a:ext cx="9628039" cy="73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SZÁJON ÁT FOGYASZTOTT NIKOTIN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C5D28-8921-467F-8800-754F1F71FD92}"/>
              </a:ext>
            </a:extLst>
          </p:cNvPr>
          <p:cNvSpPr txBox="1"/>
          <p:nvPr/>
        </p:nvSpPr>
        <p:spPr>
          <a:xfrm>
            <a:off x="1780277" y="1982542"/>
            <a:ext cx="25750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417B85"/>
                </a:solidFill>
                <a:latin typeface="Century Gothic" panose="020B0502020202020204" pitchFamily="34" charset="0"/>
              </a:rPr>
              <a:t>Ha a nikotinpárnát...</a:t>
            </a:r>
          </a:p>
          <a:p>
            <a:pPr algn="ctr"/>
            <a:endParaRPr lang="en-GB" sz="1400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419BA-E18F-4697-99E6-E84E284AEDC1}"/>
              </a:ext>
            </a:extLst>
          </p:cNvPr>
          <p:cNvSpPr txBox="1"/>
          <p:nvPr/>
        </p:nvSpPr>
        <p:spPr>
          <a:xfrm>
            <a:off x="4515394" y="1982542"/>
            <a:ext cx="34427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417B85"/>
                </a:solidFill>
                <a:latin typeface="Century Gothic" panose="020B0502020202020204" pitchFamily="34" charset="0"/>
              </a:rPr>
              <a:t>...az ajkad és a fogínyed közé helyezed...</a:t>
            </a:r>
            <a:endParaRPr lang="en-GB" sz="1400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8F634-1DB5-4059-A47B-397FA14E8674}"/>
              </a:ext>
            </a:extLst>
          </p:cNvPr>
          <p:cNvSpPr txBox="1"/>
          <p:nvPr/>
        </p:nvSpPr>
        <p:spPr>
          <a:xfrm>
            <a:off x="8149908" y="1982542"/>
            <a:ext cx="226181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417B85"/>
                </a:solidFill>
                <a:latin typeface="Century Gothic" panose="020B0502020202020204" pitchFamily="34" charset="0"/>
              </a:rPr>
              <a:t>...nikotin a nyálkahártyán keresztül felszívódik</a:t>
            </a:r>
            <a:endParaRPr lang="en-GB" sz="1400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EBC1C-A09F-4027-A1D0-8E7F694531A3}"/>
              </a:ext>
            </a:extLst>
          </p:cNvPr>
          <p:cNvSpPr txBox="1"/>
          <p:nvPr/>
        </p:nvSpPr>
        <p:spPr>
          <a:xfrm>
            <a:off x="1999933" y="5357633"/>
            <a:ext cx="8609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DISZKRÉT – MÁSOK SZÁMÁRA NEM ÉRZÉKELHETŐ</a:t>
            </a:r>
          </a:p>
          <a:p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NIKOTIN ÉGÉSTERMÉK NÉLKÜL</a:t>
            </a:r>
          </a:p>
        </p:txBody>
      </p:sp>
    </p:spTree>
    <p:extLst>
      <p:ext uri="{BB962C8B-B14F-4D97-AF65-F5344CB8AC3E}">
        <p14:creationId xmlns:p14="http://schemas.microsoft.com/office/powerpoint/2010/main" val="12314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>
            <a:extLst>
              <a:ext uri="{FF2B5EF4-FFF2-40B4-BE49-F238E27FC236}">
                <a16:creationId xmlns:a16="http://schemas.microsoft.com/office/drawing/2014/main" id="{399B733D-1579-184F-95F6-9EA5A5959701}"/>
              </a:ext>
            </a:extLst>
          </p:cNvPr>
          <p:cNvSpPr/>
          <p:nvPr/>
        </p:nvSpPr>
        <p:spPr>
          <a:xfrm>
            <a:off x="0" y="300038"/>
            <a:ext cx="12192000" cy="9286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3306-97B5-48C9-91D5-3758B485BC88}"/>
              </a:ext>
            </a:extLst>
          </p:cNvPr>
          <p:cNvSpPr txBox="1"/>
          <p:nvPr/>
        </p:nvSpPr>
        <p:spPr>
          <a:xfrm>
            <a:off x="2501585" y="1705314"/>
            <a:ext cx="262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TRADI</a:t>
            </a:r>
            <a:r>
              <a:rPr kumimoji="0" lang="hu-HU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</a:t>
            </a:r>
            <a:r>
              <a:rPr kumimoji="0" lang="da-DK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ION</a:t>
            </a:r>
            <a:r>
              <a:rPr kumimoji="0" lang="hu-HU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ÁLIS</a:t>
            </a:r>
            <a:r>
              <a:rPr kumimoji="0" lang="da-DK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SNUS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40D77-F610-4373-BD0D-71DC516A1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083" y="2941079"/>
            <a:ext cx="1632503" cy="917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B1BB8-DE84-4A2C-AF90-AF41990A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8158" y="2970267"/>
            <a:ext cx="1433348" cy="917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85F61B-3FD0-4FB6-BBAC-C42409B48A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4850" y="2970266"/>
            <a:ext cx="1422415" cy="917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112EBE-FE3F-40BD-BE9E-4AF8C3E6A6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848" y="2969586"/>
            <a:ext cx="1458044" cy="917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C2C13-F2CC-4974-ABAB-E39D7C490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150" y="2969587"/>
            <a:ext cx="1632503" cy="917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FB7F81-86F4-48BF-B37F-8AE7844ED6EF}"/>
              </a:ext>
            </a:extLst>
          </p:cNvPr>
          <p:cNvSpPr txBox="1"/>
          <p:nvPr/>
        </p:nvSpPr>
        <p:spPr>
          <a:xfrm>
            <a:off x="1091286" y="4185817"/>
            <a:ext cx="1458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ADAGOLÁS NÉLKÜLI SNUS</a:t>
            </a:r>
            <a:endParaRPr kumimoji="0" lang="en-US" sz="16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A7C923-D352-4627-9287-22806460A13C}"/>
              </a:ext>
            </a:extLst>
          </p:cNvPr>
          <p:cNvSpPr txBox="1"/>
          <p:nvPr/>
        </p:nvSpPr>
        <p:spPr>
          <a:xfrm>
            <a:off x="3280426" y="4185817"/>
            <a:ext cx="2824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ADAGOLT</a:t>
            </a:r>
            <a:r>
              <a:rPr kumimoji="0" lang="da-DK" sz="1600" b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SNUS 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RÁGÓDOHÁNY</a:t>
            </a:r>
            <a:endParaRPr kumimoji="0" lang="en-US" sz="16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C631EE-3F35-4E25-97EC-51540DBC4A43}"/>
              </a:ext>
            </a:extLst>
          </p:cNvPr>
          <p:cNvSpPr txBox="1"/>
          <p:nvPr/>
        </p:nvSpPr>
        <p:spPr>
          <a:xfrm>
            <a:off x="9238521" y="4185817"/>
            <a:ext cx="191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u="none" strike="noStrike" kern="0" cap="none" spc="0" normalizeH="0" baseline="0" noProof="0" dirty="0">
                <a:ln>
                  <a:noFill/>
                </a:ln>
                <a:solidFill>
                  <a:srgbClr val="417B8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DOHÁNYMENTES NIKOTIN PÁRNÁK</a:t>
            </a:r>
            <a:endParaRPr kumimoji="0" lang="en-US" sz="1600" b="1" u="none" strike="noStrike" kern="0" cap="none" spc="0" normalizeH="0" baseline="0" noProof="0" dirty="0">
              <a:ln>
                <a:noFill/>
              </a:ln>
              <a:solidFill>
                <a:srgbClr val="417B8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1F4B8D-7E5A-4861-8EE4-96A2125D15A4}"/>
              </a:ext>
            </a:extLst>
          </p:cNvPr>
          <p:cNvSpPr/>
          <p:nvPr/>
        </p:nvSpPr>
        <p:spPr>
          <a:xfrm>
            <a:off x="896886" y="2080469"/>
            <a:ext cx="5832017" cy="37891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01034F-5402-4B5A-BE5D-462942754D2A}"/>
              </a:ext>
            </a:extLst>
          </p:cNvPr>
          <p:cNvSpPr/>
          <p:nvPr/>
        </p:nvSpPr>
        <p:spPr>
          <a:xfrm>
            <a:off x="7058974" y="2080469"/>
            <a:ext cx="4236140" cy="3789108"/>
          </a:xfrm>
          <a:prstGeom prst="rect">
            <a:avLst/>
          </a:prstGeom>
          <a:noFill/>
          <a:ln>
            <a:solidFill>
              <a:srgbClr val="417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CB608A-B09C-4262-8B57-7B6A8A8ED609}"/>
              </a:ext>
            </a:extLst>
          </p:cNvPr>
          <p:cNvSpPr txBox="1"/>
          <p:nvPr/>
        </p:nvSpPr>
        <p:spPr>
          <a:xfrm>
            <a:off x="7433578" y="1705314"/>
            <a:ext cx="348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0" cap="none" spc="0" normalizeH="0" baseline="0" noProof="0" dirty="0">
                <a:ln>
                  <a:noFill/>
                </a:ln>
                <a:solidFill>
                  <a:srgbClr val="417B8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MODERN </a:t>
            </a:r>
            <a:r>
              <a:rPr kumimoji="0" lang="hu-HU" b="1" i="0" u="none" strike="noStrike" kern="0" cap="none" spc="0" normalizeH="0" baseline="0" noProof="0" dirty="0">
                <a:ln>
                  <a:noFill/>
                </a:ln>
                <a:solidFill>
                  <a:srgbClr val="417B8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NIKOTIN PÁRNÁK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417B8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1FE0E4-E32D-46E9-AAA7-4A280EDD3390}"/>
              </a:ext>
            </a:extLst>
          </p:cNvPr>
          <p:cNvSpPr txBox="1"/>
          <p:nvPr/>
        </p:nvSpPr>
        <p:spPr>
          <a:xfrm>
            <a:off x="7080378" y="4181133"/>
            <a:ext cx="181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u="none" strike="noStrike" kern="0" cap="none" spc="0" normalizeH="0" baseline="0" noProof="0" dirty="0">
                <a:ln>
                  <a:noFill/>
                </a:ln>
                <a:solidFill>
                  <a:srgbClr val="417B8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FEHÉRÍTETT DOHÁNYÚ RÁGÓDOHÁNY</a:t>
            </a:r>
            <a:endParaRPr kumimoji="0" lang="en-US" sz="1600" b="1" u="none" strike="noStrike" kern="0" cap="none" spc="0" normalizeH="0" baseline="0" noProof="0" dirty="0">
              <a:ln>
                <a:noFill/>
              </a:ln>
              <a:solidFill>
                <a:srgbClr val="417B8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C4221B-C6D4-4CA2-8746-D84E760E56D7}"/>
              </a:ext>
            </a:extLst>
          </p:cNvPr>
          <p:cNvSpPr txBox="1"/>
          <p:nvPr/>
        </p:nvSpPr>
        <p:spPr>
          <a:xfrm>
            <a:off x="2389266" y="6080515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CSAK SVÉDORSZÁGBAN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80DD10-47E4-40C7-BFC4-7DD96D776D4B}"/>
              </a:ext>
            </a:extLst>
          </p:cNvPr>
          <p:cNvSpPr txBox="1"/>
          <p:nvPr/>
        </p:nvSpPr>
        <p:spPr>
          <a:xfrm>
            <a:off x="7911636" y="6080515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417B85"/>
                </a:solidFill>
                <a:latin typeface="Century Gothic" panose="020B0502020202020204" pitchFamily="34" charset="0"/>
              </a:rPr>
              <a:t>SZÁMOS EU ORSZÁGBAN</a:t>
            </a:r>
            <a:endParaRPr lang="en-GB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26393C2-C416-4D45-B584-EB26B67944BC}"/>
              </a:ext>
            </a:extLst>
          </p:cNvPr>
          <p:cNvSpPr txBox="1">
            <a:spLocks/>
          </p:cNvSpPr>
          <p:nvPr/>
        </p:nvSpPr>
        <p:spPr>
          <a:xfrm>
            <a:off x="1490748" y="352094"/>
            <a:ext cx="9628039" cy="73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SZÁJON ÁT FOGYASZTOTT NIKOTIN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3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>
            <a:extLst>
              <a:ext uri="{FF2B5EF4-FFF2-40B4-BE49-F238E27FC236}">
                <a16:creationId xmlns:a16="http://schemas.microsoft.com/office/drawing/2014/main" id="{403BB6C4-E3FE-9F48-BDB7-DFDB2E526CAE}"/>
              </a:ext>
            </a:extLst>
          </p:cNvPr>
          <p:cNvSpPr/>
          <p:nvPr/>
        </p:nvSpPr>
        <p:spPr>
          <a:xfrm>
            <a:off x="0" y="300038"/>
            <a:ext cx="12192000" cy="9286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D9111-48CF-4720-B312-2C1A189F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51" y="1897861"/>
            <a:ext cx="2313331" cy="173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D57189-4E92-4CAB-9256-672D12CE9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764" y="2069586"/>
            <a:ext cx="1943241" cy="156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3DC8B-3F76-44C5-B3AC-DEAE2F1FD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186" y="2092065"/>
            <a:ext cx="2657239" cy="154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216C11-6587-4A51-B2C8-CAA3BF5C7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614" y="2377851"/>
            <a:ext cx="1819518" cy="7749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7CBD46-6FA3-440B-A141-F73D016DE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552" y="1997622"/>
            <a:ext cx="1004173" cy="1546751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38E69AF0-A917-41FB-86DF-B960ACC153BD}"/>
              </a:ext>
            </a:extLst>
          </p:cNvPr>
          <p:cNvSpPr txBox="1">
            <a:spLocks/>
          </p:cNvSpPr>
          <p:nvPr/>
        </p:nvSpPr>
        <p:spPr>
          <a:xfrm>
            <a:off x="230777" y="307953"/>
            <a:ext cx="11730445" cy="73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DOHÁNYMENTES NIKOTINPÁRNA FŐBB ALKOTÓELEMEI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BF4B6D-DE12-4B39-818C-34AF1D155C09}"/>
              </a:ext>
            </a:extLst>
          </p:cNvPr>
          <p:cNvSpPr txBox="1"/>
          <p:nvPr/>
        </p:nvSpPr>
        <p:spPr>
          <a:xfrm>
            <a:off x="457827" y="3717148"/>
            <a:ext cx="1819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417B85"/>
                </a:solidFill>
                <a:latin typeface="Century Gothic" panose="020B0502020202020204" pitchFamily="34" charset="0"/>
              </a:rPr>
              <a:t>CELLULÓZ</a:t>
            </a:r>
            <a:endParaRPr lang="en-GB" sz="1600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A81731-33AE-4348-828D-E21A0D61A4DA}"/>
              </a:ext>
            </a:extLst>
          </p:cNvPr>
          <p:cNvSpPr txBox="1"/>
          <p:nvPr/>
        </p:nvSpPr>
        <p:spPr>
          <a:xfrm>
            <a:off x="2807248" y="3717148"/>
            <a:ext cx="1819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417B85"/>
                </a:solidFill>
                <a:latin typeface="Century Gothic" panose="020B0502020202020204" pitchFamily="34" charset="0"/>
              </a:rPr>
              <a:t>SÓ</a:t>
            </a:r>
            <a:endParaRPr lang="en-GB" sz="1600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ADE703-68F3-4291-B207-B021DECAFD60}"/>
              </a:ext>
            </a:extLst>
          </p:cNvPr>
          <p:cNvSpPr txBox="1"/>
          <p:nvPr/>
        </p:nvSpPr>
        <p:spPr>
          <a:xfrm>
            <a:off x="7945614" y="3717148"/>
            <a:ext cx="1819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417B85"/>
                </a:solidFill>
                <a:latin typeface="Century Gothic" panose="020B0502020202020204" pitchFamily="34" charset="0"/>
              </a:rPr>
              <a:t>ÍZESÍTŐK</a:t>
            </a:r>
            <a:endParaRPr lang="en-GB" sz="1600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347A7-3DE9-421C-8539-5CFAE1F926A2}"/>
              </a:ext>
            </a:extLst>
          </p:cNvPr>
          <p:cNvSpPr txBox="1"/>
          <p:nvPr/>
        </p:nvSpPr>
        <p:spPr>
          <a:xfrm>
            <a:off x="9943879" y="3666341"/>
            <a:ext cx="1819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417B85"/>
                </a:solidFill>
                <a:latin typeface="Century Gothic" panose="020B0502020202020204" pitchFamily="34" charset="0"/>
              </a:rPr>
              <a:t>NIKOTIN</a:t>
            </a:r>
            <a:endParaRPr lang="en-GB" sz="1600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32CAF-4306-473A-BC2C-8F73C7D20CD6}"/>
              </a:ext>
            </a:extLst>
          </p:cNvPr>
          <p:cNvSpPr txBox="1"/>
          <p:nvPr/>
        </p:nvSpPr>
        <p:spPr>
          <a:xfrm>
            <a:off x="5520647" y="3717148"/>
            <a:ext cx="1819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417B85"/>
                </a:solidFill>
                <a:latin typeface="Century Gothic" panose="020B0502020202020204" pitchFamily="34" charset="0"/>
              </a:rPr>
              <a:t>KÖTŐANYAG</a:t>
            </a:r>
            <a:endParaRPr lang="en-GB" sz="1600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05AB9F-5D35-4E56-9B50-554271D6C5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40" y="4467564"/>
            <a:ext cx="2234845" cy="23904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C4F547-7CAE-4C95-AB25-0353BD55AA34}"/>
              </a:ext>
            </a:extLst>
          </p:cNvPr>
          <p:cNvSpPr txBox="1"/>
          <p:nvPr/>
        </p:nvSpPr>
        <p:spPr>
          <a:xfrm>
            <a:off x="4902391" y="1271771"/>
            <a:ext cx="181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417B85"/>
                </a:solidFill>
                <a:latin typeface="Century Gothic" panose="020B0502020202020204" pitchFamily="34" charset="0"/>
              </a:rPr>
              <a:t>A KEVERÉK</a:t>
            </a:r>
            <a:endParaRPr lang="en-GB" sz="2000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DD4E2D-66A0-4FA9-B826-6BFD5E78126A}"/>
              </a:ext>
            </a:extLst>
          </p:cNvPr>
          <p:cNvSpPr txBox="1"/>
          <p:nvPr/>
        </p:nvSpPr>
        <p:spPr>
          <a:xfrm>
            <a:off x="5530768" y="4648821"/>
            <a:ext cx="319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PÁRNA ANYAGA: A FLEECE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BFFB7C-D74F-4D53-80AB-A0452EA97E0F}"/>
              </a:ext>
            </a:extLst>
          </p:cNvPr>
          <p:cNvSpPr/>
          <p:nvPr/>
        </p:nvSpPr>
        <p:spPr>
          <a:xfrm>
            <a:off x="3046477" y="5140121"/>
            <a:ext cx="8587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Ez az </a:t>
            </a: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textilszerű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anyag adja a pouch külső részét, egyben tartja a keveréket, ugyanakkor a </a:t>
            </a: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filterszerű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tulajdonságával biztosítja, hogy a nyálkahártyán keresztül a keverékből </a:t>
            </a: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átoldódhassanak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az íz és nikotin anyagok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míg a keverék szilárd fragmentumai a pouch-on belül maradjanak. </a:t>
            </a:r>
          </a:p>
        </p:txBody>
      </p:sp>
      <p:sp>
        <p:nvSpPr>
          <p:cNvPr id="2" name="Lekerekített téglalap 1">
            <a:extLst>
              <a:ext uri="{FF2B5EF4-FFF2-40B4-BE49-F238E27FC236}">
                <a16:creationId xmlns:a16="http://schemas.microsoft.com/office/drawing/2014/main" id="{04C61BA7-508A-F446-8930-CF66FBD6AEA2}"/>
              </a:ext>
            </a:extLst>
          </p:cNvPr>
          <p:cNvSpPr/>
          <p:nvPr/>
        </p:nvSpPr>
        <p:spPr>
          <a:xfrm>
            <a:off x="230777" y="1639072"/>
            <a:ext cx="11762487" cy="2538156"/>
          </a:xfrm>
          <a:prstGeom prst="roundRect">
            <a:avLst/>
          </a:prstGeom>
          <a:noFill/>
          <a:ln>
            <a:solidFill>
              <a:srgbClr val="417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FCF492DE-ED06-D14A-96C4-91CCE145FDE9}"/>
              </a:ext>
            </a:extLst>
          </p:cNvPr>
          <p:cNvSpPr/>
          <p:nvPr/>
        </p:nvSpPr>
        <p:spPr>
          <a:xfrm>
            <a:off x="0" y="300038"/>
            <a:ext cx="12192000" cy="9286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EF5AF31-1A25-4EF4-B87E-B0CC08BE200E}"/>
              </a:ext>
            </a:extLst>
          </p:cNvPr>
          <p:cNvSpPr txBox="1">
            <a:spLocks/>
          </p:cNvSpPr>
          <p:nvPr/>
        </p:nvSpPr>
        <p:spPr>
          <a:xfrm>
            <a:off x="1454992" y="306391"/>
            <a:ext cx="9628039" cy="73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ÍZ PROFILOK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23">
            <a:extLst>
              <a:ext uri="{FF2B5EF4-FFF2-40B4-BE49-F238E27FC236}">
                <a16:creationId xmlns:a16="http://schemas.microsoft.com/office/drawing/2014/main" id="{400FE97B-6601-4229-BCCF-37F8F870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05" y="2150995"/>
            <a:ext cx="2487714" cy="2384561"/>
          </a:xfrm>
          <a:prstGeom prst="ellipse">
            <a:avLst/>
          </a:prstGeom>
        </p:spPr>
      </p:pic>
      <p:pic>
        <p:nvPicPr>
          <p:cNvPr id="19" name="Picture 26">
            <a:extLst>
              <a:ext uri="{FF2B5EF4-FFF2-40B4-BE49-F238E27FC236}">
                <a16:creationId xmlns:a16="http://schemas.microsoft.com/office/drawing/2014/main" id="{10CBE778-40C8-4A30-A781-E5613B3CD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000" y="2202314"/>
            <a:ext cx="2457058" cy="2453372"/>
          </a:xfrm>
          <a:prstGeom prst="ellipse">
            <a:avLst/>
          </a:prstGeom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id="{82E9781B-7F95-423A-B67E-676D16E1E278}"/>
              </a:ext>
            </a:extLst>
          </p:cNvPr>
          <p:cNvGrpSpPr/>
          <p:nvPr/>
        </p:nvGrpSpPr>
        <p:grpSpPr>
          <a:xfrm>
            <a:off x="8553540" y="2150995"/>
            <a:ext cx="2487712" cy="2453373"/>
            <a:chOff x="5375130" y="4534623"/>
            <a:chExt cx="1452453" cy="1402202"/>
          </a:xfrm>
        </p:grpSpPr>
        <p:pic>
          <p:nvPicPr>
            <p:cNvPr id="21" name="Picture 1">
              <a:extLst>
                <a:ext uri="{FF2B5EF4-FFF2-40B4-BE49-F238E27FC236}">
                  <a16:creationId xmlns:a16="http://schemas.microsoft.com/office/drawing/2014/main" id="{6E195CE2-AF37-4A77-B378-9A50A1D03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000"/>
            <a:stretch/>
          </p:blipFill>
          <p:spPr>
            <a:xfrm>
              <a:off x="6096000" y="4534623"/>
              <a:ext cx="731583" cy="1402202"/>
            </a:xfrm>
            <a:prstGeom prst="rect">
              <a:avLst/>
            </a:prstGeom>
          </p:spPr>
        </p:pic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13908981-D204-44FC-986A-DCCC8128B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0314"/>
            <a:stretch/>
          </p:blipFill>
          <p:spPr>
            <a:xfrm>
              <a:off x="5375130" y="4535093"/>
              <a:ext cx="726985" cy="1401732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40BB49E-A9C1-4F50-BCA9-0AAA2F422EC3}"/>
              </a:ext>
            </a:extLst>
          </p:cNvPr>
          <p:cNvSpPr txBox="1"/>
          <p:nvPr/>
        </p:nvSpPr>
        <p:spPr>
          <a:xfrm>
            <a:off x="2450122" y="480688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SÓS</a:t>
            </a:r>
            <a:endParaRPr lang="en-GB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60702-9189-4345-BFE5-D06B08B6D7FD}"/>
              </a:ext>
            </a:extLst>
          </p:cNvPr>
          <p:cNvSpPr txBox="1"/>
          <p:nvPr/>
        </p:nvSpPr>
        <p:spPr>
          <a:xfrm>
            <a:off x="5851084" y="480688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ÉDES</a:t>
            </a:r>
            <a:endParaRPr lang="en-GB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5985A4-2E15-40EC-9246-16D6AD713A09}"/>
              </a:ext>
            </a:extLst>
          </p:cNvPr>
          <p:cNvSpPr txBox="1"/>
          <p:nvPr/>
        </p:nvSpPr>
        <p:spPr>
          <a:xfrm>
            <a:off x="9337617" y="4806888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HIBRID</a:t>
            </a:r>
            <a:endParaRPr lang="en-GB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ECF690-878E-4392-8AB5-6C45198A73C6}"/>
              </a:ext>
            </a:extLst>
          </p:cNvPr>
          <p:cNvSpPr txBox="1"/>
          <p:nvPr/>
        </p:nvSpPr>
        <p:spPr>
          <a:xfrm>
            <a:off x="924374" y="5447552"/>
            <a:ext cx="3438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417B85"/>
                </a:solidFill>
                <a:latin typeface="Century Gothic" panose="020B0502020202020204" pitchFamily="34" charset="0"/>
              </a:rPr>
              <a:t>ELSŐSORBAN A SKANDINÁV ORSZÁGOKBAN</a:t>
            </a:r>
            <a:endParaRPr lang="en-GB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0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710D7644-2C3D-4343-A3E8-B508023DA3C8}"/>
              </a:ext>
            </a:extLst>
          </p:cNvPr>
          <p:cNvSpPr/>
          <p:nvPr/>
        </p:nvSpPr>
        <p:spPr>
          <a:xfrm>
            <a:off x="0" y="300038"/>
            <a:ext cx="12192000" cy="9286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EF5AF31-1A25-4EF4-B87E-B0CC08BE200E}"/>
              </a:ext>
            </a:extLst>
          </p:cNvPr>
          <p:cNvSpPr txBox="1">
            <a:spLocks/>
          </p:cNvSpPr>
          <p:nvPr/>
        </p:nvSpPr>
        <p:spPr>
          <a:xfrm>
            <a:off x="1539552" y="334441"/>
            <a:ext cx="9628039" cy="73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NIKOTINTARTALOM SZERINT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70E4C1-B2AE-46E5-8119-B9CD7BE84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89" y="1590476"/>
            <a:ext cx="7773586" cy="3758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46C337-7DC4-4B76-A439-16E7C717097B}"/>
              </a:ext>
            </a:extLst>
          </p:cNvPr>
          <p:cNvSpPr txBox="1"/>
          <p:nvPr/>
        </p:nvSpPr>
        <p:spPr>
          <a:xfrm>
            <a:off x="8246812" y="1997839"/>
            <a:ext cx="3775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ÁLTALÁBAN </a:t>
            </a:r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4, 6, 10, 16</a:t>
            </a:r>
            <a:r>
              <a:rPr lang="hu-HU" dirty="0">
                <a:solidFill>
                  <a:srgbClr val="417B85"/>
                </a:solidFill>
                <a:latin typeface="Century Gothic" panose="020B0502020202020204" pitchFamily="34" charset="0"/>
              </a:rPr>
              <a:t>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ÉS </a:t>
            </a:r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20 MG</a:t>
            </a:r>
            <a:r>
              <a:rPr lang="hu-HU" dirty="0">
                <a:solidFill>
                  <a:srgbClr val="417B85"/>
                </a:solidFill>
                <a:latin typeface="Century Gothic" panose="020B0502020202020204" pitchFamily="34" charset="0"/>
              </a:rPr>
              <a:t>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NIKOTIN PER TASAK</a:t>
            </a:r>
          </a:p>
          <a:p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ELSŐ NIKOTINPÁRNA HASZNÁLAT ESETÉN: </a:t>
            </a:r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4MG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(MAX 6 MG)</a:t>
            </a:r>
          </a:p>
          <a:p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TAPASZTALT FOGYASZTÓKNAK: MAX. </a:t>
            </a:r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16MG</a:t>
            </a:r>
            <a:endParaRPr lang="en-GB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D97641-4A77-4606-9C10-87779C6C634A}"/>
              </a:ext>
            </a:extLst>
          </p:cNvPr>
          <p:cNvSpPr txBox="1"/>
          <p:nvPr/>
        </p:nvSpPr>
        <p:spPr>
          <a:xfrm>
            <a:off x="6719739" y="6373296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417B85"/>
                </a:solidFill>
                <a:latin typeface="Century Gothic" panose="020B0502020202020204" pitchFamily="34" charset="0"/>
              </a:rPr>
              <a:t>NIKOTIN-ERŐSSÉG JELÖLÉSE</a:t>
            </a:r>
            <a:endParaRPr lang="en-GB" b="1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4BE45969-8A15-DC49-8519-5722436BF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87" t="61133" r="12576" b="14109"/>
          <a:stretch/>
        </p:blipFill>
        <p:spPr>
          <a:xfrm>
            <a:off x="6027622" y="4055281"/>
            <a:ext cx="1384235" cy="1543051"/>
          </a:xfrm>
          <a:prstGeom prst="ellipse">
            <a:avLst/>
          </a:prstGeom>
        </p:spPr>
      </p:pic>
      <p:pic>
        <p:nvPicPr>
          <p:cNvPr id="7" name="Ábra 6" descr="Nagyító">
            <a:extLst>
              <a:ext uri="{FF2B5EF4-FFF2-40B4-BE49-F238E27FC236}">
                <a16:creationId xmlns:a16="http://schemas.microsoft.com/office/drawing/2014/main" id="{378F3077-9CC5-B54B-BBA7-D2D96F784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2216" y="3794973"/>
            <a:ext cx="2728586" cy="272858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430E6B-0084-4563-8607-C570350E8AE9}"/>
              </a:ext>
            </a:extLst>
          </p:cNvPr>
          <p:cNvSpPr/>
          <p:nvPr/>
        </p:nvSpPr>
        <p:spPr>
          <a:xfrm>
            <a:off x="6098714" y="4860161"/>
            <a:ext cx="947738" cy="373672"/>
          </a:xfrm>
          <a:prstGeom prst="ellipse">
            <a:avLst/>
          </a:prstGeom>
          <a:noFill/>
          <a:ln w="38100">
            <a:solidFill>
              <a:srgbClr val="417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ED186B40-8C16-CE43-935E-1243E8296F0F}"/>
              </a:ext>
            </a:extLst>
          </p:cNvPr>
          <p:cNvSpPr/>
          <p:nvPr/>
        </p:nvSpPr>
        <p:spPr>
          <a:xfrm>
            <a:off x="0" y="300038"/>
            <a:ext cx="12192000" cy="9286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26E12-21FD-4D5C-8263-6CE2024FB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30" y="1898467"/>
            <a:ext cx="9455181" cy="432816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8A3DC660-D762-4917-A024-49703888D0D3}"/>
              </a:ext>
            </a:extLst>
          </p:cNvPr>
          <p:cNvSpPr txBox="1">
            <a:spLocks/>
          </p:cNvSpPr>
          <p:nvPr/>
        </p:nvSpPr>
        <p:spPr>
          <a:xfrm>
            <a:off x="1281980" y="571802"/>
            <a:ext cx="9628039" cy="73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algn="ctr">
              <a:lnSpc>
                <a:spcPct val="120000"/>
              </a:lnSpc>
              <a:spcBef>
                <a:spcPct val="0"/>
              </a:spcBef>
              <a:buNone/>
              <a:defRPr sz="28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DOBOZ ALKALMAS A HASZNÁLT PÁRNÁK PRAKTIKUS TÁROLÁSÁRA IS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93995-B741-44A9-9453-FED0471F0448}"/>
              </a:ext>
            </a:extLst>
          </p:cNvPr>
          <p:cNvSpPr txBox="1"/>
          <p:nvPr/>
        </p:nvSpPr>
        <p:spPr>
          <a:xfrm>
            <a:off x="5976820" y="6286198"/>
            <a:ext cx="471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417B85"/>
                </a:solidFill>
                <a:latin typeface="Century Gothic" panose="020B0502020202020204" pitchFamily="34" charset="0"/>
              </a:rPr>
              <a:t>IDE LEHET TENNI A HASZNÁLT PÁRNÁKAT</a:t>
            </a:r>
            <a:endParaRPr lang="en-GB" dirty="0">
              <a:solidFill>
                <a:srgbClr val="417B85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622FC2A6-F18D-EB45-93A7-A5215C37014E}"/>
              </a:ext>
            </a:extLst>
          </p:cNvPr>
          <p:cNvCxnSpPr>
            <a:cxnSpLocks/>
          </p:cNvCxnSpPr>
          <p:nvPr/>
        </p:nvCxnSpPr>
        <p:spPr>
          <a:xfrm flipV="1">
            <a:off x="8058150" y="3871913"/>
            <a:ext cx="0" cy="2354715"/>
          </a:xfrm>
          <a:prstGeom prst="straightConnector1">
            <a:avLst/>
          </a:prstGeom>
          <a:ln w="38100">
            <a:solidFill>
              <a:srgbClr val="417B8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0572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{594228DC-6D8E-1E49-97E9-9A3F7761961A}tf10001120</Template>
  <TotalTime>2731</TotalTime>
  <Words>398</Words>
  <Application>Microsoft Office PowerPoint</Application>
  <PresentationFormat>Widescreen</PresentationFormat>
  <Paragraphs>85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Thème Office</vt:lpstr>
      <vt:lpstr>Orosz Zoltán BAT Pécsi Dohánygyár Kft.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 THOR PROJECT 4P</dc:title>
  <dc:creator>VIVIEN LAURENT</dc:creator>
  <cp:lastModifiedBy>Dóra Nemeth</cp:lastModifiedBy>
  <cp:revision>134</cp:revision>
  <dcterms:created xsi:type="dcterms:W3CDTF">2019-02-18T16:28:49Z</dcterms:created>
  <dcterms:modified xsi:type="dcterms:W3CDTF">2020-10-08T11:04:40Z</dcterms:modified>
</cp:coreProperties>
</file>